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mp4" ContentType="video/mp4"/>
  <Default Extension="rels" ContentType="application/vnd.openxmlformats-package.relationships+xml"/>
  <Default Extension="mov" ContentType="video/quicktime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  <p:sldId id="262" r:id="rId5"/>
    <p:sldId id="263" r:id="rId6"/>
    <p:sldId id="264" r:id="rId7"/>
    <p:sldId id="265" r:id="rId8"/>
    <p:sldId id="259" r:id="rId9"/>
    <p:sldId id="267" r:id="rId10"/>
    <p:sldId id="266" r:id="rId11"/>
    <p:sldId id="274" r:id="rId12"/>
    <p:sldId id="275" r:id="rId13"/>
    <p:sldId id="260" r:id="rId14"/>
    <p:sldId id="268" r:id="rId15"/>
    <p:sldId id="271" r:id="rId16"/>
    <p:sldId id="272" r:id="rId17"/>
    <p:sldId id="273" r:id="rId18"/>
    <p:sldId id="261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90" d="100"/>
          <a:sy n="90" d="100"/>
        </p:scale>
        <p:origin x="1976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media/media1.mp4>
</file>

<file path=ppt/media/media2.mov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02742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043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533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872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088909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582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30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478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865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12/28/17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69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12/28/17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8733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47163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4" Type="http://schemas.openxmlformats.org/officeDocument/2006/relationships/video" Target="../media/media3.mp4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实战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屏幕录制生成 </a:t>
            </a:r>
            <a:r>
              <a:rPr kumimoji="1" lang="en-US" altLang="zh-CN" dirty="0" smtClean="0"/>
              <a:t>Gif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檀邹</a:t>
            </a:r>
          </a:p>
          <a:p>
            <a:r>
              <a:rPr kumimoji="1" lang="zh-CN" altLang="en-US" dirty="0" smtClean="0"/>
              <a:t>工程院八部二处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971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ReplayKit</a:t>
            </a:r>
            <a:r>
              <a:rPr kumimoji="1" lang="zh-CN" altLang="en-US" dirty="0" smtClean="0"/>
              <a:t> 使用</a:t>
            </a:r>
            <a:r>
              <a:rPr lang="zh-CN" altLang="en-US" b="1" dirty="0"/>
              <a:t/>
            </a:r>
            <a:br>
              <a:rPr lang="zh-CN" altLang="en-US" b="1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1514475"/>
            <a:ext cx="9601200" cy="50292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err="1" smtClean="0"/>
              <a:t>RPScreenRecorder</a:t>
            </a:r>
            <a:r>
              <a:rPr lang="zh-CN" altLang="en-US" dirty="0"/>
              <a:t>负责录制回放</a:t>
            </a:r>
            <a:r>
              <a:rPr lang="zh-CN" altLang="en-US" dirty="0" smtClean="0"/>
              <a:t>视频</a:t>
            </a:r>
          </a:p>
          <a:p>
            <a:pPr>
              <a:lnSpc>
                <a:spcPct val="150000"/>
              </a:lnSpc>
            </a:pPr>
            <a:r>
              <a:rPr lang="en-US" altLang="zh-CN" b="1" dirty="0" err="1" smtClean="0"/>
              <a:t>RPPreviewViewController</a:t>
            </a:r>
            <a:r>
              <a:rPr lang="zh-CN" altLang="en-US" dirty="0"/>
              <a:t>为用户提供预览、分享、保存等功能</a:t>
            </a: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zh-CN" altLang="en-US" dirty="0"/>
              <a:t>检测设备是否支持</a:t>
            </a:r>
            <a:r>
              <a:rPr lang="en-US" altLang="zh-CN" dirty="0" err="1"/>
              <a:t>ReplayKit</a:t>
            </a:r>
            <a:r>
              <a:rPr lang="zh-CN" altLang="en-US" dirty="0"/>
              <a:t>框架</a:t>
            </a:r>
          </a:p>
          <a:p>
            <a:pPr>
              <a:lnSpc>
                <a:spcPct val="150000"/>
              </a:lnSpc>
            </a:pPr>
            <a:r>
              <a:rPr lang="en-US" altLang="zh-CN" dirty="0" smtClean="0"/>
              <a:t>/</a:t>
            </a:r>
            <a:r>
              <a:rPr lang="zh-CN" altLang="en-US" dirty="0" smtClean="0"/>
              <a:t>**开始</a:t>
            </a:r>
            <a:r>
              <a:rPr lang="zh-CN" altLang="en-US" dirty="0"/>
              <a:t>录</a:t>
            </a:r>
            <a:r>
              <a:rPr lang="zh-CN" altLang="en-US" dirty="0" smtClean="0"/>
              <a:t>制 *</a:t>
            </a:r>
            <a:r>
              <a:rPr lang="en-US" altLang="zh-CN" dirty="0" smtClean="0"/>
              <a:t>/</a:t>
            </a:r>
            <a:endParaRPr lang="zh-CN" altLang="en-US" dirty="0"/>
          </a:p>
          <a:p>
            <a:pPr marL="432000" indent="-457200">
              <a:lnSpc>
                <a:spcPct val="150000"/>
              </a:lnSpc>
              <a:buNone/>
            </a:pPr>
            <a:r>
              <a:rPr lang="zh-CN" altLang="en-US" dirty="0" smtClean="0"/>
              <a:t>     </a:t>
            </a:r>
            <a:r>
              <a:rPr lang="en-US" altLang="zh-CN" dirty="0" smtClean="0"/>
              <a:t>- </a:t>
            </a:r>
            <a:r>
              <a:rPr lang="en-US" altLang="zh-CN" dirty="0"/>
              <a:t>(void)</a:t>
            </a:r>
            <a:r>
              <a:rPr lang="en-US" altLang="zh-CN" dirty="0" err="1"/>
              <a:t>startRecordingWithMicrophoneEnabled</a:t>
            </a:r>
            <a:r>
              <a:rPr lang="en-US" altLang="zh-CN" dirty="0"/>
              <a:t>:(BOOL)</a:t>
            </a:r>
            <a:r>
              <a:rPr lang="en-US" altLang="zh-CN" dirty="0" err="1"/>
              <a:t>microphoneEnabled</a:t>
            </a:r>
            <a:r>
              <a:rPr lang="en-US" altLang="zh-CN" dirty="0"/>
              <a:t> </a:t>
            </a:r>
            <a:r>
              <a:rPr lang="zh-CN" altLang="en-US" dirty="0" smtClean="0"/>
              <a:t>       </a:t>
            </a:r>
            <a:r>
              <a:rPr lang="en-US" altLang="zh-CN" dirty="0" smtClean="0"/>
              <a:t>handler</a:t>
            </a:r>
            <a:r>
              <a:rPr lang="en-US" altLang="zh-CN" dirty="0"/>
              <a:t>:(</a:t>
            </a:r>
            <a:r>
              <a:rPr lang="en-US" altLang="zh-CN" dirty="0" err="1"/>
              <a:t>nullable</a:t>
            </a:r>
            <a:r>
              <a:rPr lang="en-US" altLang="zh-CN" dirty="0"/>
              <a:t> void(^)(</a:t>
            </a:r>
            <a:r>
              <a:rPr lang="en-US" altLang="zh-CN" dirty="0" err="1"/>
              <a:t>NSError</a:t>
            </a:r>
            <a:r>
              <a:rPr lang="en-US" altLang="zh-CN" dirty="0"/>
              <a:t> * __</a:t>
            </a:r>
            <a:r>
              <a:rPr lang="en-US" altLang="zh-CN" dirty="0" err="1"/>
              <a:t>nullable</a:t>
            </a:r>
            <a:r>
              <a:rPr lang="en-US" altLang="zh-CN" dirty="0"/>
              <a:t> error))</a:t>
            </a:r>
            <a:r>
              <a:rPr lang="en-US" altLang="zh-CN" dirty="0" smtClean="0"/>
              <a:t>handler;</a:t>
            </a:r>
            <a:r>
              <a:rPr lang="zh-CN" altLang="en-US" dirty="0" smtClean="0"/>
              <a:t> </a:t>
            </a:r>
            <a:endParaRPr kumimoji="1" lang="zh-CN" altLang="en-US" dirty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/</a:t>
            </a:r>
            <a:r>
              <a:rPr lang="zh-CN" altLang="en-US" dirty="0" smtClean="0"/>
              <a:t>**停止录制*</a:t>
            </a:r>
            <a:r>
              <a:rPr lang="en-US" altLang="zh-CN" dirty="0" smtClean="0"/>
              <a:t>/</a:t>
            </a:r>
            <a:endParaRPr lang="zh-CN" altLang="en-US" dirty="0" smtClean="0"/>
          </a:p>
          <a:p>
            <a:pPr marL="432000" indent="-457200">
              <a:lnSpc>
                <a:spcPct val="150000"/>
              </a:lnSpc>
              <a:buNone/>
            </a:pPr>
            <a:r>
              <a:rPr lang="zh-CN" altLang="en-US" dirty="0" smtClean="0"/>
              <a:t>       </a:t>
            </a:r>
            <a:r>
              <a:rPr lang="en-US" altLang="zh-CN" dirty="0" smtClean="0"/>
              <a:t>- </a:t>
            </a:r>
            <a:r>
              <a:rPr lang="en-US" altLang="zh-CN" dirty="0"/>
              <a:t>(void)</a:t>
            </a:r>
            <a:r>
              <a:rPr lang="en-US" altLang="zh-CN" dirty="0" err="1"/>
              <a:t>stopRecordingWithHandler</a:t>
            </a:r>
            <a:r>
              <a:rPr lang="en-US" altLang="zh-CN" dirty="0"/>
              <a:t>:(</a:t>
            </a:r>
            <a:r>
              <a:rPr lang="en-US" altLang="zh-CN" dirty="0" err="1"/>
              <a:t>nullable</a:t>
            </a:r>
            <a:r>
              <a:rPr lang="en-US" altLang="zh-CN" dirty="0"/>
              <a:t> void(^)(</a:t>
            </a:r>
            <a:r>
              <a:rPr lang="en-US" altLang="zh-CN" dirty="0" err="1"/>
              <a:t>RPPreviewViewController</a:t>
            </a:r>
            <a:r>
              <a:rPr lang="en-US" altLang="zh-CN" dirty="0"/>
              <a:t> * __</a:t>
            </a:r>
            <a:r>
              <a:rPr lang="en-US" altLang="zh-CN" dirty="0" err="1"/>
              <a:t>nullable</a:t>
            </a:r>
            <a:r>
              <a:rPr lang="en-US" altLang="zh-CN" dirty="0"/>
              <a:t> </a:t>
            </a:r>
            <a:r>
              <a:rPr lang="en-US" altLang="zh-CN" dirty="0" err="1"/>
              <a:t>previewViewController</a:t>
            </a:r>
            <a:r>
              <a:rPr lang="en-US" altLang="zh-CN" dirty="0"/>
              <a:t>, </a:t>
            </a:r>
            <a:r>
              <a:rPr lang="en-US" altLang="zh-CN" dirty="0" err="1"/>
              <a:t>NSError</a:t>
            </a:r>
            <a:r>
              <a:rPr lang="en-US" altLang="zh-CN" dirty="0"/>
              <a:t> * __</a:t>
            </a:r>
            <a:r>
              <a:rPr lang="en-US" altLang="zh-CN" dirty="0" err="1"/>
              <a:t>nullable</a:t>
            </a:r>
            <a:r>
              <a:rPr lang="en-US" altLang="zh-CN" dirty="0"/>
              <a:t> error))handler</a:t>
            </a:r>
            <a:r>
              <a:rPr lang="en-US" altLang="zh-CN" dirty="0" smtClean="0"/>
              <a:t>;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87153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PhotoKit</a:t>
            </a:r>
            <a:r>
              <a:rPr kumimoji="1" lang="zh-CN" altLang="en-US" dirty="0" smtClean="0"/>
              <a:t> 使用</a:t>
            </a:r>
            <a:endParaRPr kumimoji="1" lang="zh-CN" altLang="en-US" baseline="30000" dirty="0"/>
          </a:p>
        </p:txBody>
      </p:sp>
      <p:sp>
        <p:nvSpPr>
          <p:cNvPr id="4" name="矩形 3"/>
          <p:cNvSpPr/>
          <p:nvPr/>
        </p:nvSpPr>
        <p:spPr>
          <a:xfrm>
            <a:off x="1109662" y="6457950"/>
            <a:ext cx="101250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400" i="1" dirty="0" smtClean="0"/>
              <a:t>[1]</a:t>
            </a:r>
            <a:r>
              <a:rPr lang="zh-CN" altLang="en-US" sz="1400" i="1" dirty="0" smtClean="0"/>
              <a:t> http</a:t>
            </a:r>
            <a:r>
              <a:rPr lang="zh-CN" altLang="en-US" sz="1400" i="1" dirty="0"/>
              <a:t>://kayosite.com/ios-development-and-detail-of-photo-framework-part-two.html</a:t>
            </a: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85825" y="1566964"/>
            <a:ext cx="4907508" cy="403373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577954" y="1428750"/>
            <a:ext cx="608064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p"/>
            </a:pPr>
            <a:r>
              <a:rPr lang="en-US" altLang="zh-CN" dirty="0" err="1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PHAsset</a:t>
            </a:r>
            <a:r>
              <a:rPr lang="en-US" altLang="zh-CN" dirty="0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:</a:t>
            </a:r>
            <a:r>
              <a:rPr lang="zh-CN" altLang="en-US" dirty="0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 代表</a:t>
            </a:r>
            <a:r>
              <a:rPr lang="zh-CN" altLang="en-US" dirty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照片库中的一个</a:t>
            </a:r>
            <a:r>
              <a:rPr lang="zh-CN" altLang="en-US" dirty="0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资源</a:t>
            </a:r>
            <a:endParaRPr lang="zh-CN" altLang="en-US" dirty="0">
              <a:solidFill>
                <a:srgbClr val="222222"/>
              </a:solidFill>
              <a:latin typeface="Kaiti SC" charset="-122"/>
              <a:ea typeface="Kaiti SC" charset="-122"/>
              <a:cs typeface="Kaiti SC" charset="-122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p"/>
            </a:pPr>
            <a:r>
              <a:rPr lang="en-US" altLang="zh-CN" dirty="0" err="1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PHFetchOptions</a:t>
            </a:r>
            <a:r>
              <a:rPr lang="en-US" altLang="zh-CN" dirty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: </a:t>
            </a:r>
            <a:r>
              <a:rPr lang="zh-CN" altLang="en-US" dirty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获取资源时的</a:t>
            </a:r>
            <a:r>
              <a:rPr lang="zh-CN" altLang="en-US" dirty="0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参数</a:t>
            </a:r>
            <a:endParaRPr lang="zh-CN" altLang="en-US" dirty="0">
              <a:solidFill>
                <a:srgbClr val="222222"/>
              </a:solidFill>
              <a:latin typeface="Kaiti SC" charset="-122"/>
              <a:ea typeface="Kaiti SC" charset="-122"/>
              <a:cs typeface="Kaiti SC" charset="-122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p"/>
            </a:pPr>
            <a:r>
              <a:rPr lang="en-US" altLang="zh-CN" dirty="0" err="1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PHAssetCollection</a:t>
            </a:r>
            <a:r>
              <a:rPr lang="en-US" altLang="zh-CN" dirty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: </a:t>
            </a:r>
            <a:r>
              <a:rPr lang="zh-CN" altLang="en-US" dirty="0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表示</a:t>
            </a:r>
            <a:r>
              <a:rPr lang="zh-CN" altLang="en-US" dirty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一个相册或者一个时刻，或者是一</a:t>
            </a:r>
            <a:r>
              <a:rPr lang="zh-CN" altLang="en-US" dirty="0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个智能相册</a:t>
            </a:r>
            <a:endParaRPr lang="zh-CN" altLang="en-US" dirty="0">
              <a:solidFill>
                <a:srgbClr val="222222"/>
              </a:solidFill>
              <a:latin typeface="Kaiti SC" charset="-122"/>
              <a:ea typeface="Kaiti SC" charset="-122"/>
              <a:cs typeface="Kaiti SC" charset="-122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p"/>
            </a:pPr>
            <a:r>
              <a:rPr lang="en-US" altLang="zh-CN" dirty="0" err="1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PHFetchResult</a:t>
            </a:r>
            <a:r>
              <a:rPr lang="en-US" altLang="zh-CN" dirty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: </a:t>
            </a:r>
            <a:r>
              <a:rPr lang="zh-CN" altLang="en-US" dirty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表示一系列的资源结果</a:t>
            </a:r>
            <a:r>
              <a:rPr lang="zh-CN" altLang="en-US" dirty="0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集合</a:t>
            </a:r>
            <a:r>
              <a:rPr lang="en-US" altLang="zh-CN" dirty="0" err="1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PHImageManager</a:t>
            </a:r>
            <a:r>
              <a:rPr lang="en-US" altLang="zh-CN" dirty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: </a:t>
            </a:r>
            <a:r>
              <a:rPr lang="zh-CN" altLang="en-US" dirty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用于处理资源的加载，加载图片的过程带有缓存</a:t>
            </a:r>
            <a:r>
              <a:rPr lang="zh-CN" altLang="en-US" dirty="0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处理</a:t>
            </a:r>
          </a:p>
          <a:p>
            <a:pPr marL="285750" indent="-285750">
              <a:lnSpc>
                <a:spcPct val="200000"/>
              </a:lnSpc>
              <a:buFont typeface="Wingdings" charset="2"/>
              <a:buChar char="p"/>
            </a:pPr>
            <a:r>
              <a:rPr lang="en-US" altLang="zh-CN" dirty="0" err="1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PHImageRequestOptions</a:t>
            </a:r>
            <a:r>
              <a:rPr lang="en-US" altLang="zh-CN" dirty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: </a:t>
            </a:r>
            <a:r>
              <a:rPr lang="zh-CN" altLang="en-US" dirty="0" smtClean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控制</a:t>
            </a:r>
            <a:r>
              <a:rPr lang="zh-CN" altLang="en-US" dirty="0">
                <a:solidFill>
                  <a:srgbClr val="222222"/>
                </a:solidFill>
                <a:latin typeface="Kaiti SC" charset="-122"/>
                <a:ea typeface="Kaiti SC" charset="-122"/>
                <a:cs typeface="Kaiti SC" charset="-122"/>
              </a:rPr>
              <a:t>加载图片时的一系列参数</a:t>
            </a:r>
            <a:endParaRPr lang="zh-CN" altLang="en-US" i="0" dirty="0">
              <a:solidFill>
                <a:srgbClr val="222222"/>
              </a:solidFill>
              <a:effectLst/>
              <a:latin typeface="Kaiti SC" charset="-122"/>
              <a:ea typeface="Kaiti SC" charset="-122"/>
              <a:cs typeface="Kait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8035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思路：</a:t>
            </a:r>
            <a:endParaRPr kumimoji="1" lang="zh-CN" altLang="en-US" dirty="0"/>
          </a:p>
        </p:txBody>
      </p:sp>
      <p:sp>
        <p:nvSpPr>
          <p:cNvPr id="3" name="圆角矩形 2"/>
          <p:cNvSpPr/>
          <p:nvPr/>
        </p:nvSpPr>
        <p:spPr>
          <a:xfrm>
            <a:off x="1585912" y="1819275"/>
            <a:ext cx="2971800" cy="1057275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录制视频</a:t>
            </a:r>
            <a:endParaRPr kumimoji="1"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1585912" y="3517107"/>
            <a:ext cx="2971800" cy="1057275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获取视频数据</a:t>
            </a:r>
            <a:endParaRPr kumimoji="1"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1585912" y="5214939"/>
            <a:ext cx="2971800" cy="1057275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将视频转为</a:t>
            </a:r>
            <a:r>
              <a:rPr kumimoji="1" lang="en-US" altLang="zh-CN" dirty="0" smtClean="0"/>
              <a:t>Gif</a:t>
            </a:r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6796087" y="1787128"/>
            <a:ext cx="2971800" cy="1057275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ReplayKit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6796087" y="3517106"/>
            <a:ext cx="2971800" cy="1057275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PhotoKit</a:t>
            </a:r>
            <a:endParaRPr kumimoji="1"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6796087" y="5209581"/>
            <a:ext cx="2971800" cy="1057275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MobileCoreServices</a:t>
            </a:r>
            <a:endParaRPr kumimoji="1" lang="zh-CN" altLang="en-US" dirty="0"/>
          </a:p>
        </p:txBody>
      </p:sp>
      <p:sp>
        <p:nvSpPr>
          <p:cNvPr id="4" name="右箭头 3"/>
          <p:cNvSpPr/>
          <p:nvPr/>
        </p:nvSpPr>
        <p:spPr>
          <a:xfrm>
            <a:off x="5019674" y="2061567"/>
            <a:ext cx="1314450" cy="572690"/>
          </a:xfrm>
          <a:prstGeom prst="rightArrow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右箭头 10"/>
          <p:cNvSpPr/>
          <p:nvPr/>
        </p:nvSpPr>
        <p:spPr>
          <a:xfrm>
            <a:off x="5019674" y="3759398"/>
            <a:ext cx="1314450" cy="572690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右箭头 11"/>
          <p:cNvSpPr/>
          <p:nvPr/>
        </p:nvSpPr>
        <p:spPr>
          <a:xfrm>
            <a:off x="5019674" y="5451873"/>
            <a:ext cx="1314450" cy="572690"/>
          </a:xfrm>
          <a:prstGeom prst="right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998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代码实现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录制视频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0" y="1739900"/>
            <a:ext cx="91059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8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代码实现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录制视频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538287"/>
            <a:ext cx="9172576" cy="331344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5043815"/>
            <a:ext cx="9172576" cy="142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3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代码实现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创建</a:t>
            </a:r>
            <a:r>
              <a:rPr kumimoji="1" lang="en-US" altLang="zh-CN" dirty="0" smtClean="0"/>
              <a:t>Gif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00200"/>
            <a:ext cx="92202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71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代码实现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设置</a:t>
            </a:r>
            <a:r>
              <a:rPr kumimoji="1" lang="en-US" altLang="zh-CN" dirty="0" smtClean="0"/>
              <a:t>Gif</a:t>
            </a:r>
            <a:r>
              <a:rPr kumimoji="1" lang="zh-CN" altLang="en-US" dirty="0" smtClean="0"/>
              <a:t>信息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798" y="1657348"/>
            <a:ext cx="9854804" cy="39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1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代码实现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生成</a:t>
            </a:r>
            <a:r>
              <a:rPr kumimoji="1" lang="en-US" altLang="zh-CN" dirty="0" smtClean="0"/>
              <a:t>Gif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2000250"/>
            <a:ext cx="85725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应用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篮球战术</a:t>
            </a:r>
            <a:r>
              <a:rPr kumimoji="1" lang="en-US" altLang="zh-CN" dirty="0" smtClean="0"/>
              <a:t>Gif</a:t>
            </a:r>
            <a:endParaRPr kumimoji="1" lang="zh-CN" altLang="en-US" dirty="0"/>
          </a:p>
        </p:txBody>
      </p:sp>
      <p:pic>
        <p:nvPicPr>
          <p:cNvPr id="4" name="tactics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-4" r="-4"/>
          <a:stretch/>
        </p:blipFill>
        <p:spPr>
          <a:xfrm>
            <a:off x="7415213" y="214311"/>
            <a:ext cx="3557587" cy="6327205"/>
          </a:xfrm>
          <a:prstGeom prst="rect">
            <a:avLst/>
          </a:prstGeom>
        </p:spPr>
      </p:pic>
      <p:pic>
        <p:nvPicPr>
          <p:cNvPr id="5" name="BbsImg149716924622891_700x346_d6KFfz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00138" y="1946276"/>
            <a:ext cx="5976982" cy="295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1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5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162266" y="1852910"/>
            <a:ext cx="4581434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kumimoji="1" lang="zh-CN" altLang="en-US" sz="138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谢谢</a:t>
            </a:r>
            <a:endParaRPr lang="zh-CN" altLang="en-US" sz="138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5777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98623" y="194872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200" dirty="0" smtClean="0">
                <a:latin typeface="+mj-lt"/>
                <a:ea typeface="Baoli SC" charset="-122"/>
                <a:cs typeface="Baoli SC" charset="-122"/>
              </a:rPr>
              <a:t>目录</a:t>
            </a:r>
            <a:endParaRPr kumimoji="1" lang="zh-CN" altLang="en-US" sz="7200" dirty="0">
              <a:latin typeface="+mj-lt"/>
              <a:ea typeface="Baoli SC" charset="-122"/>
              <a:cs typeface="Baoli SC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40887" y="1573967"/>
            <a:ext cx="6181500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lnSpc>
                <a:spcPct val="200000"/>
              </a:lnSpc>
              <a:buFont typeface="Wingdings" charset="2"/>
              <a:buChar char="Ø"/>
            </a:pPr>
            <a:r>
              <a:rPr kumimoji="1" lang="en-US" altLang="zh-CN" sz="4000" dirty="0" smtClean="0">
                <a:latin typeface="STKaiti" charset="-122"/>
                <a:ea typeface="STKaiti" charset="-122"/>
                <a:cs typeface="STKaiti" charset="-122"/>
              </a:rPr>
              <a:t>GIF</a:t>
            </a:r>
            <a:r>
              <a:rPr kumimoji="1" lang="zh-CN" altLang="en-US" sz="4000" dirty="0" smtClean="0">
                <a:latin typeface="STKaiti" charset="-122"/>
                <a:ea typeface="STKaiti" charset="-122"/>
                <a:cs typeface="STKaiti" charset="-122"/>
              </a:rPr>
              <a:t> 图片拆解与生成</a:t>
            </a:r>
          </a:p>
          <a:p>
            <a:pPr marL="571500" indent="-571500">
              <a:lnSpc>
                <a:spcPct val="200000"/>
              </a:lnSpc>
              <a:buFont typeface="Wingdings" charset="2"/>
              <a:buChar char="Ø"/>
            </a:pPr>
            <a:r>
              <a:rPr kumimoji="1" lang="en-US" altLang="zh-CN" sz="4000" dirty="0" err="1" smtClean="0">
                <a:latin typeface="STKaiti" charset="-122"/>
                <a:ea typeface="STKaiti" charset="-122"/>
                <a:cs typeface="STKaiti" charset="-122"/>
              </a:rPr>
              <a:t>RePlayKit</a:t>
            </a:r>
            <a:r>
              <a:rPr kumimoji="1" lang="zh-CN" altLang="en-US" sz="4000" dirty="0" smtClean="0">
                <a:latin typeface="STKaiti" charset="-122"/>
                <a:ea typeface="STKaiti" charset="-122"/>
                <a:cs typeface="STKaiti" charset="-122"/>
              </a:rPr>
              <a:t> 实现屏幕录制</a:t>
            </a:r>
          </a:p>
          <a:p>
            <a:pPr marL="571500" indent="-571500">
              <a:lnSpc>
                <a:spcPct val="200000"/>
              </a:lnSpc>
              <a:buFont typeface="Wingdings" charset="2"/>
              <a:buChar char="Ø"/>
            </a:pPr>
            <a:r>
              <a:rPr kumimoji="1" lang="zh-CN" altLang="en-US" sz="4000" dirty="0" smtClean="0">
                <a:latin typeface="STKaiti" charset="-122"/>
                <a:ea typeface="STKaiti" charset="-122"/>
                <a:cs typeface="STKaiti" charset="-122"/>
              </a:rPr>
              <a:t>代码实现</a:t>
            </a:r>
          </a:p>
          <a:p>
            <a:pPr marL="571500" indent="-571500">
              <a:lnSpc>
                <a:spcPct val="200000"/>
              </a:lnSpc>
              <a:buFont typeface="Wingdings" charset="2"/>
              <a:buChar char="Ø"/>
            </a:pPr>
            <a:r>
              <a:rPr kumimoji="1" lang="zh-CN" altLang="en-US" sz="4000" dirty="0" smtClean="0">
                <a:latin typeface="STKaiti" charset="-122"/>
                <a:ea typeface="STKaiti" charset="-122"/>
                <a:cs typeface="STKaiti" charset="-122"/>
              </a:rPr>
              <a:t>应用</a:t>
            </a:r>
          </a:p>
        </p:txBody>
      </p:sp>
    </p:spTree>
    <p:extLst>
      <p:ext uri="{BB962C8B-B14F-4D97-AF65-F5344CB8AC3E}">
        <p14:creationId xmlns:p14="http://schemas.microsoft.com/office/powerpoint/2010/main" val="41637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图像互换</a:t>
            </a:r>
            <a:r>
              <a:rPr lang="zh-CN" altLang="en-US" dirty="0" smtClean="0"/>
              <a:t>格式</a:t>
            </a:r>
            <a:br>
              <a:rPr lang="zh-CN" altLang="en-US" dirty="0" smtClean="0"/>
            </a:br>
            <a:r>
              <a:rPr kumimoji="1" lang="en-US" altLang="zh-CN" dirty="0" smtClean="0"/>
              <a:t>(</a:t>
            </a:r>
            <a:r>
              <a:rPr lang="en-US" altLang="zh-CN" dirty="0" smtClean="0"/>
              <a:t>Graphics </a:t>
            </a:r>
            <a:r>
              <a:rPr lang="en-US" altLang="zh-CN" dirty="0"/>
              <a:t>Interchange </a:t>
            </a:r>
            <a:r>
              <a:rPr lang="en-US" altLang="zh-CN" dirty="0" smtClean="0"/>
              <a:t>Format,</a:t>
            </a:r>
            <a:r>
              <a:rPr lang="zh-CN" altLang="en-US" dirty="0" smtClean="0"/>
              <a:t> </a:t>
            </a:r>
            <a:r>
              <a:rPr lang="en-US" altLang="zh-CN" dirty="0" smtClean="0"/>
              <a:t>GIF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将一</a:t>
            </a:r>
            <a:r>
              <a:rPr lang="zh-CN" altLang="en-US" dirty="0"/>
              <a:t>个文件中的多幅图像数据逐幅读出并显示到屏幕</a:t>
            </a:r>
            <a:r>
              <a:rPr lang="zh-CN" altLang="en-US" dirty="0" smtClean="0"/>
              <a:t>上</a:t>
            </a:r>
          </a:p>
          <a:p>
            <a:endParaRPr kumimoji="1" lang="zh-CN" altLang="en-US" dirty="0"/>
          </a:p>
          <a:p>
            <a:r>
              <a:rPr lang="zh-CN" altLang="en-US" dirty="0"/>
              <a:t>体积小、成像相对清晰，</a:t>
            </a:r>
            <a:r>
              <a:rPr lang="zh-CN" altLang="en-US" dirty="0" smtClean="0"/>
              <a:t>特别</a:t>
            </a:r>
            <a:r>
              <a:rPr lang="zh-CN" altLang="en-US" dirty="0"/>
              <a:t>适合于初期慢速的</a:t>
            </a:r>
            <a:r>
              <a:rPr lang="zh-CN" altLang="en-US" dirty="0" smtClean="0"/>
              <a:t>互联网</a:t>
            </a:r>
          </a:p>
          <a:p>
            <a:endParaRPr kumimoji="1" lang="zh-CN" altLang="en-US" dirty="0"/>
          </a:p>
          <a:p>
            <a:r>
              <a:rPr lang="zh-CN" altLang="en-US" dirty="0"/>
              <a:t>扩展名</a:t>
            </a:r>
            <a:r>
              <a:rPr lang="zh-CN" altLang="en-US" dirty="0" smtClean="0"/>
              <a:t>为 </a:t>
            </a:r>
            <a:r>
              <a:rPr lang="en-US" altLang="zh-CN" dirty="0" smtClean="0"/>
              <a:t>.</a:t>
            </a:r>
            <a:r>
              <a:rPr lang="en-US" altLang="zh-CN" dirty="0"/>
              <a:t>gif</a:t>
            </a:r>
            <a:r>
              <a:rPr lang="zh-CN" altLang="en-US" dirty="0"/>
              <a:t>，是一种压缩位图格式，支持透明背景</a:t>
            </a:r>
            <a:r>
              <a:rPr lang="zh-CN" altLang="en-US" dirty="0" smtClean="0"/>
              <a:t>图像</a:t>
            </a:r>
          </a:p>
          <a:p>
            <a:endParaRPr kumimoji="1" lang="zh-CN" altLang="en-US" dirty="0"/>
          </a:p>
          <a:p>
            <a:r>
              <a:rPr lang="en-US" altLang="zh-CN" dirty="0" smtClean="0"/>
              <a:t>GIF</a:t>
            </a:r>
            <a:r>
              <a:rPr lang="zh-CN" altLang="en-US" dirty="0" smtClean="0"/>
              <a:t> 只</a:t>
            </a:r>
            <a:r>
              <a:rPr lang="zh-CN" altLang="en-US" dirty="0"/>
              <a:t>能显示</a:t>
            </a:r>
            <a:r>
              <a:rPr lang="en-US" altLang="zh-CN" dirty="0"/>
              <a:t>256</a:t>
            </a:r>
            <a:r>
              <a:rPr lang="zh-CN" altLang="en-US" dirty="0"/>
              <a:t>色</a:t>
            </a:r>
            <a:endParaRPr kumimoji="1" lang="zh-CN" altLang="en-US" dirty="0"/>
          </a:p>
        </p:txBody>
      </p:sp>
      <p:pic>
        <p:nvPicPr>
          <p:cNvPr id="4" name="a5c27d1ed21b0ef4e3d57cadd6c451da81cb3e00_rKPlyZ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99226" y="3209144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2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</a:t>
            </a:r>
            <a:r>
              <a:rPr lang="zh-CN" altLang="en-US" dirty="0" smtClean="0"/>
              <a:t> 格式图片拆解</a:t>
            </a:r>
            <a:endParaRPr kumimoji="1" lang="zh-CN" altLang="en-US" dirty="0"/>
          </a:p>
        </p:txBody>
      </p:sp>
      <p:grpSp>
        <p:nvGrpSpPr>
          <p:cNvPr id="14" name="组 13"/>
          <p:cNvGrpSpPr/>
          <p:nvPr/>
        </p:nvGrpSpPr>
        <p:grpSpPr>
          <a:xfrm>
            <a:off x="1380501" y="3712296"/>
            <a:ext cx="9592299" cy="3026994"/>
            <a:chOff x="1379254" y="1886890"/>
            <a:chExt cx="9592299" cy="302699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79254" y="1886890"/>
              <a:ext cx="2573717" cy="2573717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81740" y="1981328"/>
              <a:ext cx="2479279" cy="2479279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94719" y="1981328"/>
              <a:ext cx="2468786" cy="2468786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02767" y="1991821"/>
              <a:ext cx="2468786" cy="2468786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2506453" y="4505578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1</a:t>
              </a:r>
              <a:endParaRPr kumimoji="1" lang="zh-CN" altLang="en-US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861720" y="4505578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2</a:t>
              </a:r>
              <a:endParaRPr kumimoji="1" lang="zh-CN" altLang="en-US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269453" y="4544552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3</a:t>
              </a:r>
              <a:endParaRPr kumimoji="1" lang="zh-CN" altLang="en-US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9577501" y="4544552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4</a:t>
              </a:r>
              <a:endParaRPr kumimoji="1" lang="zh-CN" altLang="en-US" dirty="0"/>
            </a:p>
          </p:txBody>
        </p:sp>
      </p:grpSp>
      <p:sp>
        <p:nvSpPr>
          <p:cNvPr id="15" name="矩形 14"/>
          <p:cNvSpPr/>
          <p:nvPr/>
        </p:nvSpPr>
        <p:spPr>
          <a:xfrm>
            <a:off x="2687831" y="1311639"/>
            <a:ext cx="5816183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2000" dirty="0" smtClean="0"/>
              <a:t>基于 </a:t>
            </a:r>
            <a:r>
              <a:rPr lang="en-US" altLang="zh-CN" sz="2000" dirty="0" err="1" smtClean="0"/>
              <a:t>ImageIO.framework</a:t>
            </a:r>
            <a:endParaRPr lang="zh-CN" altLang="en-US" sz="20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2000" dirty="0" smtClean="0"/>
              <a:t>通过 </a:t>
            </a:r>
            <a:r>
              <a:rPr lang="en-US" altLang="zh-CN" sz="2000" dirty="0" smtClean="0"/>
              <a:t>data</a:t>
            </a:r>
            <a:r>
              <a:rPr lang="zh-CN" altLang="en-US" sz="2000" dirty="0" smtClean="0"/>
              <a:t> 获取 </a:t>
            </a:r>
            <a:r>
              <a:rPr lang="en-US" altLang="zh-CN" sz="2000" dirty="0" smtClean="0"/>
              <a:t>image</a:t>
            </a:r>
            <a:r>
              <a:rPr lang="zh-CN" altLang="en-US" sz="2000" dirty="0" smtClean="0"/>
              <a:t> 的数据源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2000" dirty="0" smtClean="0"/>
              <a:t>获取帧数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2000" dirty="0" smtClean="0"/>
              <a:t>获取 </a:t>
            </a:r>
            <a:r>
              <a:rPr lang="en-US" altLang="zh-CN" sz="2000" dirty="0" smtClean="0"/>
              <a:t>image</a:t>
            </a:r>
            <a:endParaRPr lang="zh-CN" altLang="en-US" sz="20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2000" dirty="0" smtClean="0"/>
              <a:t>生成图片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72248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GIF</a:t>
            </a:r>
            <a:r>
              <a:rPr lang="zh-CN" altLang="en-US" dirty="0" smtClean="0"/>
              <a:t>格式图片生成</a:t>
            </a:r>
            <a:endParaRPr kumimoji="1"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1371600" y="1434858"/>
            <a:ext cx="852190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2000" dirty="0" smtClean="0"/>
              <a:t>基于 </a:t>
            </a:r>
            <a:r>
              <a:rPr lang="en-US" altLang="zh-CN" sz="2000" dirty="0" err="1" smtClean="0"/>
              <a:t>MobileCoreServices.framework</a:t>
            </a:r>
            <a:endParaRPr lang="zh-CN" altLang="en-US" sz="20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2000" dirty="0"/>
              <a:t>获取源</a:t>
            </a:r>
            <a:r>
              <a:rPr lang="zh-CN" altLang="en-US" sz="2000" dirty="0" smtClean="0"/>
              <a:t>数据 </a:t>
            </a:r>
            <a:r>
              <a:rPr lang="en-US" altLang="zh-CN" sz="2000" dirty="0" smtClean="0"/>
              <a:t>image</a:t>
            </a:r>
            <a:r>
              <a:rPr lang="zh-CN" altLang="en-US" sz="2000" dirty="0"/>
              <a:t>  </a:t>
            </a:r>
            <a:endParaRPr lang="zh-CN" altLang="en-US" sz="20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2000" dirty="0" smtClean="0"/>
              <a:t>设置 </a:t>
            </a:r>
            <a:r>
              <a:rPr lang="en-US" altLang="zh-CN" sz="2000" dirty="0" smtClean="0"/>
              <a:t>gif</a:t>
            </a:r>
            <a:r>
              <a:rPr lang="zh-CN" altLang="en-US" sz="2000" dirty="0" smtClean="0"/>
              <a:t> 的</a:t>
            </a:r>
            <a:r>
              <a:rPr lang="zh-CN" altLang="en-US" sz="2000" dirty="0"/>
              <a:t>信息</a:t>
            </a:r>
            <a:r>
              <a:rPr lang="en-US" altLang="zh-CN" sz="2000" dirty="0"/>
              <a:t>,</a:t>
            </a:r>
            <a:r>
              <a:rPr lang="zh-CN" altLang="en-US" sz="2000" dirty="0"/>
              <a:t>播放间隔时间</a:t>
            </a:r>
            <a:r>
              <a:rPr lang="en-US" altLang="zh-CN" sz="2000" dirty="0"/>
              <a:t>,</a:t>
            </a:r>
            <a:r>
              <a:rPr lang="zh-CN" altLang="en-US" sz="2000" dirty="0"/>
              <a:t>基本数据</a:t>
            </a:r>
            <a:r>
              <a:rPr lang="en-US" altLang="zh-CN" sz="2000" dirty="0"/>
              <a:t>,</a:t>
            </a:r>
            <a:r>
              <a:rPr lang="zh-CN" altLang="en-US" sz="2000" dirty="0" smtClean="0"/>
              <a:t>和 </a:t>
            </a:r>
            <a:r>
              <a:rPr lang="en-US" altLang="zh-CN" sz="2000" dirty="0" smtClean="0"/>
              <a:t>delay</a:t>
            </a:r>
            <a:r>
              <a:rPr lang="zh-CN" altLang="en-US" sz="2000" dirty="0" smtClean="0"/>
              <a:t> 时间</a:t>
            </a:r>
            <a:r>
              <a:rPr lang="zh-CN" altLang="en-US" sz="2000" dirty="0"/>
              <a:t>  </a:t>
            </a:r>
            <a:endParaRPr lang="zh-CN" altLang="en-US" sz="20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de-DE" sz="2000" dirty="0" smtClean="0"/>
              <a:t>合成</a:t>
            </a:r>
            <a:r>
              <a:rPr lang="zh-CN" altLang="en-US" sz="2000" dirty="0" smtClean="0"/>
              <a:t> </a:t>
            </a:r>
            <a:r>
              <a:rPr lang="de-DE" altLang="zh-CN" sz="2000" dirty="0" err="1" smtClean="0"/>
              <a:t>gif</a:t>
            </a:r>
            <a:endParaRPr lang="zh-CN" altLang="en-US" sz="20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563557"/>
              </p:ext>
            </p:extLst>
          </p:nvPr>
        </p:nvGraphicFramePr>
        <p:xfrm>
          <a:off x="1770921" y="3674715"/>
          <a:ext cx="8802557" cy="25200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2236865"/>
                <a:gridCol w="6565692"/>
              </a:tblGrid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frameProperties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kCGImagePropertyGIFDelayTime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504000">
                <a:tc rowSpan="4"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gifProperties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kCGImagePropertyGIFHasGlobalColorMap</a:t>
                      </a:r>
                      <a:endParaRPr lang="zh-CN" altLang="en-US" dirty="0" smtClean="0"/>
                    </a:p>
                  </a:txBody>
                  <a:tcPr anchor="ctr"/>
                </a:tc>
              </a:tr>
              <a:tr h="5040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kCGImagePropertyColorModel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5040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kCGImagePropertyDepth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5040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kCGImagePropertyGIFLoopCount</a:t>
                      </a:r>
                      <a:endParaRPr lang="zh-CN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1643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录屏机制</a:t>
            </a:r>
            <a:r>
              <a:rPr lang="zh-CN" altLang="en-US" b="1" dirty="0"/>
              <a:t/>
            </a:r>
            <a:br>
              <a:rPr lang="zh-CN" altLang="en-US" b="1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2079885"/>
            <a:ext cx="9601200" cy="3581400"/>
          </a:xfrm>
        </p:spPr>
        <p:txBody>
          <a:bodyPr>
            <a:normAutofit/>
          </a:bodyPr>
          <a:lstStyle/>
          <a:p>
            <a:r>
              <a:rPr lang="zh-CN" altLang="en-US" b="1" dirty="0"/>
              <a:t>原生</a:t>
            </a:r>
            <a:r>
              <a:rPr lang="en-US" altLang="zh-CN" b="1" dirty="0" smtClean="0"/>
              <a:t>UI</a:t>
            </a:r>
            <a:r>
              <a:rPr lang="zh-CN" altLang="en-US" b="1" dirty="0" smtClean="0"/>
              <a:t>：</a:t>
            </a:r>
            <a:r>
              <a:rPr lang="zh-CN" altLang="en-US" dirty="0"/>
              <a:t>通过获取当前显示</a:t>
            </a:r>
            <a:r>
              <a:rPr lang="zh-CN" altLang="en-US" dirty="0" smtClean="0"/>
              <a:t>的 </a:t>
            </a:r>
            <a:r>
              <a:rPr lang="en-US" altLang="zh-CN" dirty="0" smtClean="0"/>
              <a:t>layer</a:t>
            </a:r>
            <a:r>
              <a:rPr lang="zh-CN" altLang="en-US" dirty="0"/>
              <a:t>，然后</a:t>
            </a:r>
            <a:r>
              <a:rPr lang="zh-CN" altLang="en-US" dirty="0" smtClean="0"/>
              <a:t>通过 </a:t>
            </a:r>
            <a:r>
              <a:rPr lang="en-US" altLang="zh-CN" dirty="0" smtClean="0"/>
              <a:t>Core Graphics</a:t>
            </a:r>
            <a:r>
              <a:rPr lang="zh-CN" altLang="en-US" dirty="0" smtClean="0"/>
              <a:t> 将这个 </a:t>
            </a:r>
            <a:r>
              <a:rPr lang="en-US" altLang="zh-CN" dirty="0" smtClean="0"/>
              <a:t>layer</a:t>
            </a:r>
            <a:r>
              <a:rPr lang="zh-CN" altLang="en-US" dirty="0" smtClean="0"/>
              <a:t> 绘制成 </a:t>
            </a:r>
            <a:r>
              <a:rPr lang="en-US" altLang="zh-CN" dirty="0" err="1" smtClean="0"/>
              <a:t>UIImage</a:t>
            </a:r>
            <a:r>
              <a:rPr lang="zh-CN" altLang="en-US" dirty="0"/>
              <a:t>，然后</a:t>
            </a:r>
            <a:r>
              <a:rPr lang="zh-CN" altLang="en-US" dirty="0" smtClean="0"/>
              <a:t>将 </a:t>
            </a:r>
            <a:r>
              <a:rPr lang="en-US" altLang="zh-CN" dirty="0" err="1" smtClean="0"/>
              <a:t>UIImage</a:t>
            </a:r>
            <a:r>
              <a:rPr lang="zh-CN" altLang="en-US" dirty="0" smtClean="0"/>
              <a:t> 拼接</a:t>
            </a:r>
            <a:r>
              <a:rPr lang="zh-CN" altLang="en-US" dirty="0"/>
              <a:t>成</a:t>
            </a:r>
            <a:r>
              <a:rPr lang="zh-CN" altLang="en-US" dirty="0" smtClean="0"/>
              <a:t>视频。</a:t>
            </a:r>
            <a:endParaRPr lang="zh-CN" altLang="en-US" b="1" dirty="0" smtClean="0"/>
          </a:p>
          <a:p>
            <a:endParaRPr lang="zh-CN" altLang="en-US" b="1" dirty="0"/>
          </a:p>
          <a:p>
            <a:r>
              <a:rPr lang="hr-HR" altLang="zh-CN" b="1" dirty="0" err="1" smtClean="0"/>
              <a:t>OpenGL</a:t>
            </a:r>
            <a:r>
              <a:rPr lang="zh-CN" altLang="hr-HR" b="1" dirty="0" smtClean="0"/>
              <a:t>：</a:t>
            </a:r>
            <a:r>
              <a:rPr lang="en-US" altLang="zh-CN" dirty="0" smtClean="0"/>
              <a:t>Unity </a:t>
            </a:r>
            <a:r>
              <a:rPr lang="en-US" altLang="zh-CN" dirty="0"/>
              <a:t>3D </a:t>
            </a:r>
            <a:r>
              <a:rPr lang="zh-CN" altLang="en-US" dirty="0" smtClean="0"/>
              <a:t>以及 </a:t>
            </a:r>
            <a:r>
              <a:rPr lang="en-US" altLang="zh-CN" dirty="0"/>
              <a:t>Cocos2d</a:t>
            </a:r>
            <a:r>
              <a:rPr lang="zh-CN" altLang="en-US" dirty="0"/>
              <a:t>两种引擎，在</a:t>
            </a:r>
            <a:r>
              <a:rPr lang="en-US" altLang="zh-CN" dirty="0"/>
              <a:t>iOS</a:t>
            </a:r>
            <a:r>
              <a:rPr lang="zh-CN" altLang="en-US" dirty="0"/>
              <a:t>设备上都是</a:t>
            </a:r>
            <a:r>
              <a:rPr lang="zh-CN" altLang="en-US" dirty="0" smtClean="0"/>
              <a:t>采用 </a:t>
            </a:r>
            <a:r>
              <a:rPr lang="en-US" altLang="zh-CN" dirty="0" smtClean="0"/>
              <a:t>OpenGL ES</a:t>
            </a:r>
            <a:r>
              <a:rPr lang="zh-CN" altLang="en-US" dirty="0" smtClean="0"/>
              <a:t> 这个</a:t>
            </a:r>
            <a:r>
              <a:rPr lang="zh-CN" altLang="en-US" dirty="0"/>
              <a:t>底层库实现</a:t>
            </a:r>
            <a:r>
              <a:rPr lang="zh-CN" altLang="en-US" dirty="0" smtClean="0"/>
              <a:t>渲染。</a:t>
            </a:r>
            <a:endParaRPr lang="zh-CN" altLang="en-US" b="1" dirty="0" smtClean="0"/>
          </a:p>
          <a:p>
            <a:pPr marL="0" indent="0">
              <a:buNone/>
            </a:pPr>
            <a:endParaRPr kumimoji="1" lang="zh-CN" altLang="en-US" b="1" dirty="0" smtClean="0"/>
          </a:p>
          <a:p>
            <a:r>
              <a:rPr kumimoji="1" lang="en-US" altLang="zh-CN" dirty="0" smtClean="0"/>
              <a:t>Metal</a:t>
            </a:r>
            <a:r>
              <a:rPr kumimoji="1" lang="zh-CN" altLang="en-US" dirty="0" smtClean="0"/>
              <a:t>：</a:t>
            </a:r>
            <a:r>
              <a:rPr lang="zh-CN" altLang="en-US" dirty="0"/>
              <a:t> </a:t>
            </a:r>
            <a:r>
              <a:rPr lang="en-US" altLang="zh-CN" dirty="0"/>
              <a:t>Metal</a:t>
            </a:r>
            <a:r>
              <a:rPr lang="zh-CN" altLang="en-US" dirty="0"/>
              <a:t>是苹果推出的专门</a:t>
            </a:r>
            <a:r>
              <a:rPr lang="zh-CN" altLang="en-US" dirty="0" smtClean="0"/>
              <a:t>针对 </a:t>
            </a:r>
            <a:r>
              <a:rPr lang="en-US" altLang="zh-CN" dirty="0" smtClean="0"/>
              <a:t>iPhone</a:t>
            </a:r>
            <a:r>
              <a:rPr lang="zh-CN" altLang="en-US" dirty="0" smtClean="0"/>
              <a:t> 和 </a:t>
            </a:r>
            <a:r>
              <a:rPr lang="en-US" altLang="zh-CN" dirty="0" smtClean="0"/>
              <a:t>iPad</a:t>
            </a:r>
            <a:r>
              <a:rPr lang="zh-CN" altLang="en-US" dirty="0" smtClean="0"/>
              <a:t> 中 </a:t>
            </a:r>
            <a:r>
              <a:rPr lang="en-US" altLang="zh-CN" dirty="0" smtClean="0"/>
              <a:t>GPU</a:t>
            </a:r>
            <a:r>
              <a:rPr lang="zh-CN" altLang="en-US" dirty="0" smtClean="0"/>
              <a:t> 编程</a:t>
            </a:r>
            <a:r>
              <a:rPr lang="zh-CN" altLang="en-US" dirty="0"/>
              <a:t>高度优化的</a:t>
            </a:r>
            <a:r>
              <a:rPr lang="zh-CN" altLang="en-US" dirty="0" smtClean="0"/>
              <a:t>框架，</a:t>
            </a:r>
            <a:r>
              <a:rPr lang="zh-CN" altLang="en-US" dirty="0"/>
              <a:t>图形</a:t>
            </a:r>
            <a:r>
              <a:rPr lang="zh-CN" altLang="en-US" dirty="0" smtClean="0"/>
              <a:t>框架是</a:t>
            </a:r>
            <a:r>
              <a:rPr lang="zh-CN" altLang="en-US" dirty="0"/>
              <a:t>非常底层</a:t>
            </a:r>
            <a:r>
              <a:rPr lang="zh-CN" altLang="en-US" dirty="0" smtClean="0"/>
              <a:t>的</a:t>
            </a:r>
            <a:r>
              <a:rPr lang="zh-CN" altLang="en-US" dirty="0"/>
              <a:t>。</a:t>
            </a:r>
            <a:endParaRPr kumimoji="1" lang="zh-CN" altLang="en-US" dirty="0" smtClean="0"/>
          </a:p>
          <a:p>
            <a:endParaRPr kumimoji="1" lang="zh-CN" altLang="en-US" dirty="0"/>
          </a:p>
          <a:p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57995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25412" y="1153539"/>
            <a:ext cx="7663721" cy="613097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录屏机制</a:t>
            </a:r>
            <a:r>
              <a:rPr lang="zh-CN" altLang="en-US" b="1" dirty="0"/>
              <a:t/>
            </a:r>
            <a:br>
              <a:rPr lang="zh-CN" altLang="en-US" b="1" dirty="0"/>
            </a:br>
            <a:endParaRPr kumimoji="1" lang="zh-CN" altLang="en-US" dirty="0"/>
          </a:p>
        </p:txBody>
      </p:sp>
      <p:grpSp>
        <p:nvGrpSpPr>
          <p:cNvPr id="34" name="组 33"/>
          <p:cNvGrpSpPr/>
          <p:nvPr/>
        </p:nvGrpSpPr>
        <p:grpSpPr>
          <a:xfrm>
            <a:off x="3512580" y="2088146"/>
            <a:ext cx="1259174" cy="3653662"/>
            <a:chOff x="3512580" y="2088146"/>
            <a:chExt cx="1259174" cy="3653662"/>
          </a:xfrm>
        </p:grpSpPr>
        <p:grpSp>
          <p:nvGrpSpPr>
            <p:cNvPr id="4" name="组 3"/>
            <p:cNvGrpSpPr/>
            <p:nvPr/>
          </p:nvGrpSpPr>
          <p:grpSpPr>
            <a:xfrm>
              <a:off x="3512580" y="2088146"/>
              <a:ext cx="1259174" cy="3267856"/>
              <a:chOff x="4077324" y="2410158"/>
              <a:chExt cx="1259174" cy="3267856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4077324" y="2410158"/>
                <a:ext cx="1259174" cy="3267856"/>
              </a:xfrm>
              <a:prstGeom prst="ellipse">
                <a:avLst/>
              </a:prstGeom>
              <a:noFill/>
              <a:ln w="6350"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4616970" y="2803161"/>
                <a:ext cx="179882" cy="179882"/>
              </a:xfrm>
              <a:prstGeom prst="rect">
                <a:avLst/>
              </a:prstGeom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4616970" y="3185539"/>
                <a:ext cx="179882" cy="179882"/>
              </a:xfrm>
              <a:prstGeom prst="rect">
                <a:avLst/>
              </a:prstGeom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4616970" y="3572841"/>
                <a:ext cx="179882" cy="179882"/>
              </a:xfrm>
              <a:prstGeom prst="rect">
                <a:avLst/>
              </a:prstGeom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4609742" y="3954145"/>
                <a:ext cx="179882" cy="179882"/>
              </a:xfrm>
              <a:prstGeom prst="rect">
                <a:avLst/>
              </a:prstGeom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4616970" y="4335638"/>
                <a:ext cx="179882" cy="179882"/>
              </a:xfrm>
              <a:prstGeom prst="rect">
                <a:avLst/>
              </a:prstGeom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4609742" y="4720625"/>
                <a:ext cx="179882" cy="179882"/>
              </a:xfrm>
              <a:prstGeom prst="rect">
                <a:avLst/>
              </a:prstGeom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4609742" y="5058741"/>
                <a:ext cx="179882" cy="179882"/>
              </a:xfrm>
              <a:prstGeom prst="rect">
                <a:avLst/>
              </a:prstGeom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3685054" y="5372476"/>
              <a:ext cx="9142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 smtClean="0"/>
                <a:t>Context</a:t>
              </a:r>
              <a:endParaRPr kumimoji="1" lang="zh-CN" altLang="en-US" dirty="0"/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1416956" y="1445472"/>
            <a:ext cx="1465610" cy="2227837"/>
            <a:chOff x="1711543" y="2072436"/>
            <a:chExt cx="1465610" cy="2227837"/>
          </a:xfrm>
        </p:grpSpPr>
        <p:sp>
          <p:nvSpPr>
            <p:cNvPr id="16" name="椭圆 15"/>
            <p:cNvSpPr/>
            <p:nvPr/>
          </p:nvSpPr>
          <p:spPr>
            <a:xfrm>
              <a:off x="1711543" y="2072436"/>
              <a:ext cx="1465610" cy="2227837"/>
            </a:xfrm>
            <a:prstGeom prst="ellipse">
              <a:avLst/>
            </a:prstGeom>
            <a:noFill/>
            <a:ln w="63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2383115" y="2715110"/>
              <a:ext cx="179882" cy="179882"/>
            </a:xfrm>
            <a:prstGeom prst="rect">
              <a:avLst/>
            </a:prstGeom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2375887" y="3096414"/>
              <a:ext cx="179882" cy="179882"/>
            </a:xfrm>
            <a:prstGeom prst="rect">
              <a:avLst/>
            </a:prstGeom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2383115" y="3477907"/>
              <a:ext cx="179882" cy="179882"/>
            </a:xfrm>
            <a:prstGeom prst="rect">
              <a:avLst/>
            </a:prstGeom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4" name="组 23"/>
          <p:cNvGrpSpPr/>
          <p:nvPr/>
        </p:nvGrpSpPr>
        <p:grpSpPr>
          <a:xfrm>
            <a:off x="1480508" y="4081097"/>
            <a:ext cx="1402058" cy="2565482"/>
            <a:chOff x="4005882" y="3326507"/>
            <a:chExt cx="1402058" cy="2565482"/>
          </a:xfrm>
        </p:grpSpPr>
        <p:sp>
          <p:nvSpPr>
            <p:cNvPr id="25" name="椭圆 24"/>
            <p:cNvSpPr/>
            <p:nvPr/>
          </p:nvSpPr>
          <p:spPr>
            <a:xfrm>
              <a:off x="4005882" y="3326507"/>
              <a:ext cx="1402058" cy="2565482"/>
            </a:xfrm>
            <a:prstGeom prst="ellipse">
              <a:avLst/>
            </a:prstGeom>
            <a:noFill/>
            <a:ln w="63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4609742" y="3954145"/>
              <a:ext cx="179882" cy="179882"/>
            </a:xfrm>
            <a:prstGeom prst="rect">
              <a:avLst/>
            </a:prstGeom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4616970" y="4335638"/>
              <a:ext cx="179882" cy="179882"/>
            </a:xfrm>
            <a:prstGeom prst="rect">
              <a:avLst/>
            </a:prstGeom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4609742" y="4720625"/>
              <a:ext cx="179882" cy="179882"/>
            </a:xfrm>
            <a:prstGeom prst="rect">
              <a:avLst/>
            </a:prstGeom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4609742" y="5058741"/>
              <a:ext cx="179882" cy="179882"/>
            </a:xfrm>
            <a:prstGeom prst="rect">
              <a:avLst/>
            </a:prstGeom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cxnSp>
        <p:nvCxnSpPr>
          <p:cNvPr id="17" name="直线箭头连接符 16"/>
          <p:cNvCxnSpPr>
            <a:stCxn id="19" idx="3"/>
            <a:endCxn id="3" idx="1"/>
          </p:cNvCxnSpPr>
          <p:nvPr/>
        </p:nvCxnSpPr>
        <p:spPr>
          <a:xfrm>
            <a:off x="2268410" y="2178087"/>
            <a:ext cx="1783816" cy="393003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>
            <a:endCxn id="8" idx="1"/>
          </p:cNvCxnSpPr>
          <p:nvPr/>
        </p:nvCxnSpPr>
        <p:spPr>
          <a:xfrm>
            <a:off x="2220728" y="2571816"/>
            <a:ext cx="1831498" cy="381652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/>
          <p:cNvCxnSpPr>
            <a:endCxn id="10" idx="1"/>
          </p:cNvCxnSpPr>
          <p:nvPr/>
        </p:nvCxnSpPr>
        <p:spPr>
          <a:xfrm>
            <a:off x="2163060" y="2987027"/>
            <a:ext cx="1881938" cy="735047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箭头连接符 37"/>
          <p:cNvCxnSpPr>
            <a:stCxn id="29" idx="3"/>
            <a:endCxn id="9" idx="1"/>
          </p:cNvCxnSpPr>
          <p:nvPr/>
        </p:nvCxnSpPr>
        <p:spPr>
          <a:xfrm flipV="1">
            <a:off x="2264250" y="3340770"/>
            <a:ext cx="1787976" cy="1457906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38"/>
          <p:cNvCxnSpPr>
            <a:endCxn id="11" idx="2"/>
          </p:cNvCxnSpPr>
          <p:nvPr/>
        </p:nvCxnSpPr>
        <p:spPr>
          <a:xfrm flipV="1">
            <a:off x="2261182" y="4193508"/>
            <a:ext cx="1880985" cy="999910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箭头连接符 39"/>
          <p:cNvCxnSpPr>
            <a:endCxn id="12" idx="0"/>
          </p:cNvCxnSpPr>
          <p:nvPr/>
        </p:nvCxnSpPr>
        <p:spPr>
          <a:xfrm flipV="1">
            <a:off x="2174309" y="4398613"/>
            <a:ext cx="1960630" cy="1199001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箭头连接符 40"/>
          <p:cNvCxnSpPr>
            <a:stCxn id="32" idx="3"/>
          </p:cNvCxnSpPr>
          <p:nvPr/>
        </p:nvCxnSpPr>
        <p:spPr>
          <a:xfrm flipV="1">
            <a:off x="2264250" y="4795338"/>
            <a:ext cx="1780748" cy="1107934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/>
        </p:nvSpPr>
        <p:spPr>
          <a:xfrm>
            <a:off x="1351144" y="3695935"/>
            <a:ext cx="16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OpenGL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Object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128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录屏机制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ReplayKit</a:t>
            </a:r>
            <a:r>
              <a:rPr kumimoji="1" lang="zh-CN" altLang="en-US" dirty="0" smtClean="0"/>
              <a:t> 简介</a:t>
            </a:r>
            <a:r>
              <a:rPr lang="zh-CN" altLang="en-US" b="1" dirty="0"/>
              <a:t/>
            </a:r>
            <a:br>
              <a:rPr lang="zh-CN" altLang="en-US" b="1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2079885"/>
            <a:ext cx="9601200" cy="3581400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iOS</a:t>
            </a:r>
            <a:r>
              <a:rPr lang="zh-CN" altLang="en-US" dirty="0" smtClean="0"/>
              <a:t> </a:t>
            </a:r>
            <a:r>
              <a:rPr lang="en-US" altLang="zh-CN" dirty="0" smtClean="0"/>
              <a:t>9</a:t>
            </a:r>
            <a:r>
              <a:rPr lang="zh-CN" altLang="en-US" dirty="0" smtClean="0"/>
              <a:t> 发布</a:t>
            </a:r>
          </a:p>
          <a:p>
            <a:endParaRPr lang="zh-CN" altLang="en-US" dirty="0" smtClean="0"/>
          </a:p>
          <a:p>
            <a:r>
              <a:rPr lang="en-US" altLang="zh-CN" dirty="0"/>
              <a:t>A7</a:t>
            </a:r>
            <a:r>
              <a:rPr lang="zh-CN" altLang="en-US" dirty="0"/>
              <a:t>芯片以上，操作系统为</a:t>
            </a:r>
            <a:r>
              <a:rPr lang="en-US" altLang="zh-CN" dirty="0"/>
              <a:t>iOS 9</a:t>
            </a:r>
            <a:r>
              <a:rPr lang="zh-CN" altLang="en-US" dirty="0"/>
              <a:t>或更高版本的</a:t>
            </a:r>
            <a:r>
              <a:rPr lang="zh-CN" altLang="en-US" dirty="0" smtClean="0"/>
              <a:t>设备</a:t>
            </a:r>
          </a:p>
          <a:p>
            <a:endParaRPr lang="zh-CN" altLang="en-US" dirty="0"/>
          </a:p>
          <a:p>
            <a:r>
              <a:rPr lang="zh-CN" altLang="en-US" dirty="0"/>
              <a:t>让玩家更便捷地记录游戏或者应用的画面，录制自己的声音</a:t>
            </a:r>
            <a:endParaRPr lang="zh-CN" altLang="en-US" dirty="0" smtClean="0"/>
          </a:p>
          <a:p>
            <a:endParaRPr lang="zh-CN" altLang="en-US" dirty="0"/>
          </a:p>
          <a:p>
            <a:r>
              <a:rPr lang="zh-CN" altLang="en-US" dirty="0"/>
              <a:t>不支持模拟器</a:t>
            </a:r>
            <a:endParaRPr lang="zh-CN" altLang="en-US" dirty="0" smtClean="0"/>
          </a:p>
          <a:p>
            <a:endParaRPr kumimoji="1" lang="zh-CN" altLang="en-US" dirty="0"/>
          </a:p>
          <a:p>
            <a:r>
              <a:rPr lang="zh-CN" altLang="en-US" dirty="0" smtClean="0"/>
              <a:t>与 </a:t>
            </a:r>
            <a:r>
              <a:rPr lang="en-US" altLang="zh-CN" dirty="0" err="1" smtClean="0"/>
              <a:t>AVPlayer</a:t>
            </a:r>
            <a:r>
              <a:rPr lang="zh-CN" altLang="en-US" dirty="0" smtClean="0"/>
              <a:t> 不</a:t>
            </a:r>
            <a:r>
              <a:rPr lang="zh-CN" altLang="en-US" dirty="0"/>
              <a:t>相互</a:t>
            </a:r>
            <a:r>
              <a:rPr lang="zh-CN" altLang="en-US" dirty="0" smtClean="0"/>
              <a:t>兼容</a:t>
            </a:r>
            <a:r>
              <a:rPr lang="zh-CN" altLang="en-US" dirty="0"/>
              <a:t>，</a:t>
            </a:r>
            <a:r>
              <a:rPr lang="zh-CN" altLang="en-US" dirty="0" smtClean="0"/>
              <a:t>无法录制 </a:t>
            </a:r>
            <a:r>
              <a:rPr lang="en-US" altLang="zh-CN" dirty="0" err="1" smtClean="0"/>
              <a:t>AVPlayer</a:t>
            </a:r>
            <a:r>
              <a:rPr lang="zh-CN" altLang="en-US" dirty="0" smtClean="0"/>
              <a:t> 呈现</a:t>
            </a:r>
            <a:r>
              <a:rPr lang="zh-CN" altLang="en-US" dirty="0"/>
              <a:t>的</a:t>
            </a:r>
            <a:r>
              <a:rPr lang="zh-CN" altLang="en-US" dirty="0" smtClean="0"/>
              <a:t>画面</a:t>
            </a:r>
            <a:endParaRPr kumimoji="1" lang="zh-CN" altLang="en-US" dirty="0"/>
          </a:p>
          <a:p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55509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录屏机制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ReplayKit</a:t>
            </a:r>
            <a:r>
              <a:rPr kumimoji="1" lang="zh-CN" altLang="en-US" dirty="0" smtClean="0"/>
              <a:t> 简介</a:t>
            </a:r>
            <a:r>
              <a:rPr lang="zh-CN" altLang="en-US" b="1" dirty="0"/>
              <a:t/>
            </a:r>
            <a:br>
              <a:rPr lang="zh-CN" altLang="en-US" b="1" dirty="0"/>
            </a:b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74" y="1736985"/>
            <a:ext cx="87630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5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裁剪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3270</TotalTime>
  <Words>495</Words>
  <Application>Microsoft Macintosh PowerPoint</Application>
  <PresentationFormat>宽屏</PresentationFormat>
  <Paragraphs>87</Paragraphs>
  <Slides>19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Baoli SC</vt:lpstr>
      <vt:lpstr>Franklin Gothic Book</vt:lpstr>
      <vt:lpstr>Kaiti SC</vt:lpstr>
      <vt:lpstr>STKaiti</vt:lpstr>
      <vt:lpstr>Wingdings</vt:lpstr>
      <vt:lpstr>裁剪</vt:lpstr>
      <vt:lpstr>实战 - 屏幕录制生成 Gif </vt:lpstr>
      <vt:lpstr>PowerPoint 演示文稿</vt:lpstr>
      <vt:lpstr>图像互换格式 (Graphics Interchange Format, GIF)</vt:lpstr>
      <vt:lpstr>GIF 格式图片拆解</vt:lpstr>
      <vt:lpstr>GIF格式图片生成</vt:lpstr>
      <vt:lpstr>录屏机制 </vt:lpstr>
      <vt:lpstr>录屏机制 </vt:lpstr>
      <vt:lpstr>录屏机制- ReplayKit 简介 </vt:lpstr>
      <vt:lpstr>录屏机制- ReplayKit 简介 </vt:lpstr>
      <vt:lpstr>ReplayKit 使用 </vt:lpstr>
      <vt:lpstr>PhotoKit 使用</vt:lpstr>
      <vt:lpstr>思路：</vt:lpstr>
      <vt:lpstr>代码实现- 录制视频</vt:lpstr>
      <vt:lpstr>代码实现- 录制视频</vt:lpstr>
      <vt:lpstr>代码实现- 创建Gif</vt:lpstr>
      <vt:lpstr>代码实现- 设置Gif信息</vt:lpstr>
      <vt:lpstr>代码实现- 生成Gif</vt:lpstr>
      <vt:lpstr>应用- 篮球战术Gif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64</cp:revision>
  <dcterms:created xsi:type="dcterms:W3CDTF">2017-12-24T08:27:59Z</dcterms:created>
  <dcterms:modified xsi:type="dcterms:W3CDTF">2017-12-28T01:44:50Z</dcterms:modified>
</cp:coreProperties>
</file>

<file path=docProps/thumbnail.jpeg>
</file>